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2"/>
  </p:sldMasterIdLst>
  <p:notesMasterIdLst>
    <p:notesMasterId r:id="rId17"/>
  </p:notesMasterIdLst>
  <p:handoutMasterIdLst>
    <p:handoutMasterId r:id="rId18"/>
  </p:handoutMasterIdLst>
  <p:sldIdLst>
    <p:sldId id="257" r:id="rId3"/>
    <p:sldId id="286" r:id="rId4"/>
    <p:sldId id="269" r:id="rId5"/>
    <p:sldId id="268" r:id="rId6"/>
    <p:sldId id="279" r:id="rId7"/>
    <p:sldId id="282" r:id="rId8"/>
    <p:sldId id="283" r:id="rId9"/>
    <p:sldId id="284" r:id="rId10"/>
    <p:sldId id="271" r:id="rId11"/>
    <p:sldId id="274" r:id="rId12"/>
    <p:sldId id="272" r:id="rId13"/>
    <p:sldId id="281" r:id="rId14"/>
    <p:sldId id="261" r:id="rId15"/>
    <p:sldId id="276" r:id="rId16"/>
  </p:sldIdLst>
  <p:sldSz cx="12188825" cy="6858000"/>
  <p:notesSz cx="6858000" cy="9144000"/>
  <p:custDataLst>
    <p:tags r:id="rId19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12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howGuides="1">
      <p:cViewPr varScale="1">
        <p:scale>
          <a:sx n="116" d="100"/>
          <a:sy n="116" d="100"/>
        </p:scale>
        <p:origin x="390" y="48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2838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tags" Target="tags/tag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16D341-6D40-498C-B355-1A6B10FB4029}" type="datetimeFigureOut">
              <a:rPr lang="en-US"/>
              <a:pPr/>
              <a:t>12/1/2014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386A95-D0A4-44B9-98DA-3665758D8262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69847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5E7497-3723-4859-BCC5-41DA474F1359}" type="datetimeFigureOut">
              <a:rPr lang="en-US"/>
              <a:pPr/>
              <a:t>12/1/2014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3821A9-1C31-4760-BDBC-9A0BA471B1B7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221613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2CC701-D80A-463B-8415-A85485312088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2796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2412" y="1643064"/>
            <a:ext cx="9144002" cy="2928936"/>
          </a:xfrm>
        </p:spPr>
        <p:txBody>
          <a:bodyPr>
            <a:noAutofit/>
          </a:bodyPr>
          <a:lstStyle>
            <a:lvl1pPr algn="ctr">
              <a:lnSpc>
                <a:spcPct val="80000"/>
              </a:lnSpc>
              <a:defRPr sz="6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2413" y="4572000"/>
            <a:ext cx="9144000" cy="1066799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24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3D76A-AFCE-4D96-B917-CBEF96F7D1EB}" type="datetimeFigureOut">
              <a:rPr lang="en-US"/>
              <a:pPr/>
              <a:t>12/1/2014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A965E-3C11-4F28-82DC-E30D63FAC43C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92594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3D76A-AFCE-4D96-B917-CBEF96F7D1EB}" type="datetimeFigureOut">
              <a:rPr lang="en-US"/>
              <a:pPr/>
              <a:t>12/1/2014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A965E-3C11-4F28-82DC-E30D63FAC43C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43250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23212" y="1462088"/>
            <a:ext cx="3124201" cy="1966912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685800"/>
            <a:ext cx="6477000" cy="5486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23211" y="3429000"/>
            <a:ext cx="3124201" cy="18288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3D76A-AFCE-4D96-B917-CBEF96F7D1EB}" type="datetimeFigureOut">
              <a:rPr lang="en-US"/>
              <a:pPr/>
              <a:t>12/1/2014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A965E-3C11-4F28-82DC-E30D63FAC43C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06392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 bwMode="gray">
          <a:xfrm rot="120000">
            <a:off x="654916" y="532501"/>
            <a:ext cx="6103614" cy="5715899"/>
          </a:xfrm>
          <a:prstGeom prst="rect">
            <a:avLst/>
          </a:prstGeom>
          <a:solidFill>
            <a:schemeClr val="bg1"/>
          </a:solidFill>
          <a:ln w="190500">
            <a:noFill/>
            <a:miter lim="800000"/>
          </a:ln>
          <a:effectLst>
            <a:outerShdw blurRad="88900" algn="ctr" rotWithShape="0">
              <a:schemeClr val="accent1">
                <a:lumMod val="50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 bwMode="gray">
          <a:xfrm>
            <a:off x="7313612" y="0"/>
            <a:ext cx="4191002" cy="6858000"/>
          </a:xfrm>
          <a:prstGeom prst="rect">
            <a:avLst/>
          </a:prstGeom>
          <a:solidFill>
            <a:schemeClr val="bg1"/>
          </a:solidFill>
          <a:ln w="152400">
            <a:noFill/>
            <a:miter lim="800000"/>
          </a:ln>
          <a:effectLst>
            <a:outerShdw blurRad="88900" sx="101000" sy="101000" algn="ctr" rotWithShape="0">
              <a:schemeClr val="accent1">
                <a:lumMod val="50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cxnSp>
        <p:nvCxnSpPr>
          <p:cNvPr id="11" name="Straight Connector 10"/>
          <p:cNvCxnSpPr/>
          <p:nvPr/>
        </p:nvCxnSpPr>
        <p:spPr>
          <a:xfrm>
            <a:off x="7466012" y="0"/>
            <a:ext cx="0" cy="6858000"/>
          </a:xfrm>
          <a:prstGeom prst="line">
            <a:avLst/>
          </a:prstGeom>
          <a:noFill/>
          <a:ln w="19050">
            <a:solidFill>
              <a:schemeClr val="accent3">
                <a:lumMod val="50000"/>
                <a:alpha val="15000"/>
              </a:schemeClr>
            </a:solidFill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11352212" y="0"/>
            <a:ext cx="0" cy="6858000"/>
          </a:xfrm>
          <a:prstGeom prst="line">
            <a:avLst/>
          </a:prstGeom>
          <a:noFill/>
          <a:ln w="19050">
            <a:solidFill>
              <a:schemeClr val="accent3">
                <a:lumMod val="50000"/>
                <a:alpha val="15000"/>
              </a:schemeClr>
            </a:solidFill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23212" y="1643063"/>
            <a:ext cx="3124201" cy="277653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 bwMode="gray">
          <a:xfrm>
            <a:off x="745586" y="609600"/>
            <a:ext cx="5914664" cy="5562600"/>
          </a:xfrm>
          <a:solidFill>
            <a:srgbClr val="FFFFFF">
              <a:shade val="85000"/>
            </a:srgbClr>
          </a:solidFill>
          <a:ln w="152400" cap="flat" cmpd="sng">
            <a:solidFill>
              <a:srgbClr val="FFFFFF"/>
            </a:solidFill>
            <a:miter lim="800000"/>
          </a:ln>
          <a:effectLst>
            <a:outerShdw blurRad="88900" sx="101000" sy="101000" algn="tl" rotWithShape="0">
              <a:schemeClr val="accent1">
                <a:lumMod val="50000"/>
                <a:alpha val="15000"/>
              </a:scheme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prstMaterial="matte">
            <a:bevelT w="25400" h="19050"/>
            <a:contourClr>
              <a:srgbClr val="FFFFFF"/>
            </a:contourClr>
          </a:sp3d>
        </p:spPr>
        <p:txBody>
          <a:bodyPr tIns="45720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23212" y="4423913"/>
            <a:ext cx="3124201" cy="1748287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3D76A-AFCE-4D96-B917-CBEF96F7D1EB}" type="datetimeFigureOut">
              <a:rPr lang="en-US"/>
              <a:pPr/>
              <a:t>12/1/2014</a:t>
            </a:fld>
            <a:endParaRPr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A965E-3C11-4F28-82DC-E30D63FAC43C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55473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3D76A-AFCE-4D96-B917-CBEF96F7D1EB}" type="datetimeFigureOut">
              <a:rPr lang="en-US"/>
              <a:pPr/>
              <a:t>12/1/2014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A965E-3C11-4F28-82DC-E30D63FAC43C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34875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18612" y="685801"/>
            <a:ext cx="1828801" cy="5486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3" y="685800"/>
            <a:ext cx="7924799" cy="5486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3D76A-AFCE-4D96-B917-CBEF96F7D1EB}" type="datetimeFigureOut">
              <a:rPr lang="en-US"/>
              <a:pPr/>
              <a:t>12/1/2014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A965E-3C11-4F28-82DC-E30D63FAC43C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13227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with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gray">
          <a:xfrm rot="120000">
            <a:off x="4600738" y="740343"/>
            <a:ext cx="2947013" cy="3684469"/>
          </a:xfrm>
          <a:prstGeom prst="rect">
            <a:avLst/>
          </a:prstGeom>
          <a:solidFill>
            <a:schemeClr val="bg1"/>
          </a:solidFill>
          <a:ln w="190500">
            <a:noFill/>
            <a:miter lim="800000"/>
          </a:ln>
          <a:effectLst>
            <a:outerShdw blurRad="88900" sx="101000" sy="101000" algn="ctr" rotWithShape="0">
              <a:schemeClr val="accent1">
                <a:lumMod val="50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 bwMode="gray">
          <a:xfrm rot="185582">
            <a:off x="1414576" y="762623"/>
            <a:ext cx="2947013" cy="3684469"/>
          </a:xfrm>
          <a:prstGeom prst="rect">
            <a:avLst/>
          </a:prstGeom>
          <a:solidFill>
            <a:schemeClr val="bg1"/>
          </a:solidFill>
          <a:ln w="190500">
            <a:noFill/>
            <a:miter lim="800000"/>
          </a:ln>
          <a:effectLst>
            <a:outerShdw blurRad="88900" sx="101000" sy="101000" algn="ctr" rotWithShape="0">
              <a:schemeClr val="accent1">
                <a:lumMod val="50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 bwMode="gray">
          <a:xfrm rot="21480000">
            <a:off x="7775260" y="727477"/>
            <a:ext cx="2947013" cy="3684469"/>
          </a:xfrm>
          <a:prstGeom prst="rect">
            <a:avLst/>
          </a:prstGeom>
          <a:solidFill>
            <a:schemeClr val="bg1"/>
          </a:solidFill>
          <a:ln w="190500">
            <a:noFill/>
            <a:miter lim="800000"/>
          </a:ln>
          <a:effectLst>
            <a:outerShdw blurRad="88900" sx="101000" sy="101000" algn="ctr" rotWithShape="0">
              <a:schemeClr val="accent1">
                <a:lumMod val="50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3D76A-AFCE-4D96-B917-CBEF96F7D1EB}" type="datetimeFigureOut">
              <a:rPr lang="en-US"/>
              <a:pPr/>
              <a:t>12/1/2014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A965E-3C11-4F28-82DC-E30D63FAC43C}" type="slidenum">
              <a:rPr/>
              <a:pPr/>
              <a:t>‹#›</a:t>
            </a:fld>
            <a:endParaRPr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/>
          </p:nvPr>
        </p:nvSpPr>
        <p:spPr bwMode="gray">
          <a:xfrm>
            <a:off x="1634550" y="917753"/>
            <a:ext cx="2592388" cy="3314700"/>
          </a:xfrm>
          <a:solidFill>
            <a:schemeClr val="bg1">
              <a:lumMod val="95000"/>
            </a:schemeClr>
          </a:solidFill>
          <a:ln w="152400">
            <a:solidFill>
              <a:schemeClr val="bg1"/>
            </a:solidFill>
            <a:miter lim="800000"/>
          </a:ln>
          <a:effectLst>
            <a:outerShdw blurRad="88900" sx="101000" sy="101000" algn="tl" rotWithShape="0">
              <a:schemeClr val="accent1">
                <a:lumMod val="50000"/>
                <a:alpha val="15000"/>
              </a:schemeClr>
            </a:outerShdw>
          </a:effectLst>
        </p:spPr>
        <p:txBody>
          <a:bodyPr tIns="457200"/>
          <a:lstStyle>
            <a:lvl1pPr marL="45720" indent="0" algn="ct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4"/>
          </p:nvPr>
        </p:nvSpPr>
        <p:spPr bwMode="gray">
          <a:xfrm>
            <a:off x="4787507" y="917753"/>
            <a:ext cx="2592388" cy="3314700"/>
          </a:xfrm>
          <a:solidFill>
            <a:schemeClr val="bg1">
              <a:lumMod val="95000"/>
            </a:schemeClr>
          </a:solidFill>
          <a:ln w="152400">
            <a:solidFill>
              <a:schemeClr val="bg1"/>
            </a:solidFill>
            <a:miter lim="800000"/>
          </a:ln>
          <a:effectLst>
            <a:outerShdw blurRad="88900" sx="101000" sy="101000" algn="tl" rotWithShape="0">
              <a:schemeClr val="accent1">
                <a:lumMod val="50000"/>
                <a:alpha val="15000"/>
              </a:schemeClr>
            </a:outerShdw>
          </a:effectLst>
        </p:spPr>
        <p:txBody>
          <a:bodyPr tIns="457200"/>
          <a:lstStyle>
            <a:lvl1pPr marL="45720" indent="0" algn="ct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5"/>
          </p:nvPr>
        </p:nvSpPr>
        <p:spPr bwMode="gray">
          <a:xfrm>
            <a:off x="7940463" y="917753"/>
            <a:ext cx="2592388" cy="3314701"/>
          </a:xfrm>
          <a:solidFill>
            <a:schemeClr val="bg1">
              <a:lumMod val="95000"/>
            </a:schemeClr>
          </a:solidFill>
          <a:ln w="152400">
            <a:solidFill>
              <a:schemeClr val="bg1"/>
            </a:solidFill>
            <a:miter lim="800000"/>
          </a:ln>
          <a:effectLst>
            <a:outerShdw blurRad="88900" sx="101000" sy="101000" algn="tl" rotWithShape="0">
              <a:schemeClr val="accent1">
                <a:lumMod val="50000"/>
                <a:alpha val="15000"/>
              </a:schemeClr>
            </a:outerShdw>
          </a:effectLst>
        </p:spPr>
        <p:txBody>
          <a:bodyPr tIns="457200"/>
          <a:lstStyle>
            <a:lvl1pPr marL="45720" indent="0" algn="ct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2413" y="5791200"/>
            <a:ext cx="9144000" cy="457200"/>
          </a:xfrm>
        </p:spPr>
        <p:txBody>
          <a:bodyPr wrap="square">
            <a:normAutofit/>
          </a:bodyPr>
          <a:lstStyle>
            <a:lvl1pPr marL="0" indent="0" algn="ctr">
              <a:spcBef>
                <a:spcPts val="0"/>
              </a:spcBef>
              <a:buNone/>
              <a:defRPr sz="24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2412" y="4843464"/>
            <a:ext cx="9144002" cy="947736"/>
          </a:xfrm>
        </p:spPr>
        <p:txBody>
          <a:bodyPr>
            <a:normAutofit/>
          </a:bodyPr>
          <a:lstStyle>
            <a:lvl1pPr algn="ctr">
              <a:lnSpc>
                <a:spcPct val="80000"/>
              </a:lnSpc>
              <a:defRPr sz="6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11003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lternate Title Slide with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3D76A-AFCE-4D96-B917-CBEF96F7D1EB}" type="datetimeFigureOut">
              <a:rPr lang="en-US"/>
              <a:pPr/>
              <a:t>12/1/2014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A965E-3C11-4F28-82DC-E30D63FAC43C}" type="slidenum">
              <a:rPr/>
              <a:pPr/>
              <a:t>‹#›</a:t>
            </a:fld>
            <a:endParaRPr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1853090" y="685800"/>
            <a:ext cx="2743200" cy="3913632"/>
          </a:xfrm>
          <a:solidFill>
            <a:schemeClr val="bg1">
              <a:lumMod val="95000"/>
            </a:schemeClr>
          </a:solidFill>
          <a:ln w="127000">
            <a:noFill/>
            <a:miter lim="800000"/>
          </a:ln>
          <a:effectLst>
            <a:outerShdw blurRad="88900" sx="101000" sy="101000" algn="ctr" rotWithShape="0">
              <a:schemeClr val="accent1">
                <a:lumMod val="50000"/>
                <a:alpha val="15000"/>
              </a:schemeClr>
            </a:outerShdw>
          </a:effectLst>
        </p:spPr>
        <p:txBody>
          <a:bodyPr tIns="457200"/>
          <a:lstStyle>
            <a:lvl1pPr marL="0" indent="0" algn="ct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4722812" y="685800"/>
            <a:ext cx="2743200" cy="3913632"/>
          </a:xfrm>
          <a:solidFill>
            <a:schemeClr val="bg1">
              <a:lumMod val="95000"/>
            </a:schemeClr>
          </a:solidFill>
          <a:ln w="127000">
            <a:noFill/>
            <a:miter lim="800000"/>
          </a:ln>
          <a:effectLst>
            <a:outerShdw blurRad="88900" sx="101000" sy="101000" algn="ctr" rotWithShape="0">
              <a:schemeClr val="accent1">
                <a:lumMod val="50000"/>
                <a:alpha val="15000"/>
              </a:schemeClr>
            </a:outerShdw>
          </a:effectLst>
        </p:spPr>
        <p:txBody>
          <a:bodyPr vert="horz" lIns="91440" tIns="457200" rIns="91440" bIns="45720" rtlCol="0">
            <a:normAutofit/>
          </a:bodyPr>
          <a:lstStyle>
            <a:lvl1pPr marL="0" indent="-228600" algn="ctr">
              <a:buNone/>
              <a:defRPr/>
            </a:lvl1pPr>
          </a:lstStyle>
          <a:p>
            <a:pPr marL="45720" lvl="0" indent="0" algn="ctr"/>
            <a:r>
              <a:rPr lang="en-US" smtClean="0"/>
              <a:t>Click icon to add picture</a:t>
            </a:r>
            <a:endParaRPr/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7592534" y="685800"/>
            <a:ext cx="2743200" cy="3913632"/>
          </a:xfrm>
          <a:solidFill>
            <a:schemeClr val="bg1">
              <a:lumMod val="95000"/>
            </a:schemeClr>
          </a:solidFill>
          <a:ln w="127000">
            <a:noFill/>
            <a:miter lim="800000"/>
          </a:ln>
          <a:effectLst>
            <a:outerShdw blurRad="88900" sx="101000" sy="101000" algn="ctr" rotWithShape="0">
              <a:schemeClr val="accent1">
                <a:lumMod val="50000"/>
                <a:alpha val="15000"/>
              </a:schemeClr>
            </a:outerShdw>
          </a:effectLst>
        </p:spPr>
        <p:txBody>
          <a:bodyPr vert="horz" lIns="91440" tIns="457200" rIns="91440" bIns="45720" rtlCol="0">
            <a:normAutofit/>
          </a:bodyPr>
          <a:lstStyle>
            <a:lvl1pPr marL="0" indent="-228600" algn="ctr">
              <a:buNone/>
              <a:defRPr/>
            </a:lvl1pPr>
          </a:lstStyle>
          <a:p>
            <a:pPr marL="45720" lvl="0" indent="0" algn="ctr"/>
            <a:r>
              <a:rPr lang="en-US" smtClean="0"/>
              <a:t>Click icon to add picture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2413" y="5791200"/>
            <a:ext cx="9144000" cy="457200"/>
          </a:xfrm>
        </p:spPr>
        <p:txBody>
          <a:bodyPr wrap="square">
            <a:normAutofit/>
          </a:bodyPr>
          <a:lstStyle>
            <a:lvl1pPr marL="0" indent="0" algn="ctr">
              <a:spcBef>
                <a:spcPts val="0"/>
              </a:spcBef>
              <a:buNone/>
              <a:defRPr sz="24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2413" y="4843464"/>
            <a:ext cx="9144002" cy="947736"/>
          </a:xfrm>
        </p:spPr>
        <p:txBody>
          <a:bodyPr>
            <a:normAutofit/>
          </a:bodyPr>
          <a:lstStyle>
            <a:lvl1pPr algn="ctr">
              <a:lnSpc>
                <a:spcPct val="80000"/>
              </a:lnSpc>
              <a:defRPr sz="6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642607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3D76A-AFCE-4D96-B917-CBEF96F7D1EB}" type="datetimeFigureOut">
              <a:rPr lang="en-US"/>
              <a:pPr/>
              <a:t>12/1/2014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A965E-3C11-4F28-82DC-E30D63FAC43C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71888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ontent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 bwMode="gray">
          <a:xfrm>
            <a:off x="2159492" y="0"/>
            <a:ext cx="9345120" cy="68580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52400">
            <a:noFill/>
            <a:miter lim="800000"/>
          </a:ln>
          <a:effectLst>
            <a:outerShdw blurRad="88900" sx="101000" sy="101000" algn="ctr" rotWithShape="0">
              <a:schemeClr val="accent1">
                <a:lumMod val="50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cxnSp>
        <p:nvCxnSpPr>
          <p:cNvPr id="8" name="Straight Connector 7"/>
          <p:cNvCxnSpPr/>
          <p:nvPr/>
        </p:nvCxnSpPr>
        <p:spPr>
          <a:xfrm>
            <a:off x="2309812" y="0"/>
            <a:ext cx="0" cy="6858000"/>
          </a:xfrm>
          <a:prstGeom prst="line">
            <a:avLst/>
          </a:prstGeom>
          <a:noFill/>
          <a:ln w="19050">
            <a:solidFill>
              <a:schemeClr val="accent3">
                <a:lumMod val="50000"/>
                <a:alpha val="15000"/>
              </a:schemeClr>
            </a:solidFill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11352212" y="0"/>
            <a:ext cx="0" cy="6858000"/>
          </a:xfrm>
          <a:prstGeom prst="line">
            <a:avLst/>
          </a:prstGeom>
          <a:noFill/>
          <a:ln w="19050">
            <a:solidFill>
              <a:schemeClr val="accent3">
                <a:lumMod val="50000"/>
                <a:alpha val="15000"/>
              </a:schemeClr>
            </a:solidFill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95612" y="319088"/>
            <a:ext cx="7670802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95612" y="1643063"/>
            <a:ext cx="7670802" cy="4529137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3D76A-AFCE-4D96-B917-CBEF96F7D1EB}" type="datetimeFigureOut">
              <a:rPr lang="en-US"/>
              <a:pPr/>
              <a:t>12/1/2014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A965E-3C11-4F28-82DC-E30D63FAC43C}" type="slidenum">
              <a:rPr/>
              <a:pPr/>
              <a:t>‹#›</a:t>
            </a:fld>
            <a:endParaRPr/>
          </a:p>
        </p:txBody>
      </p:sp>
      <p:sp>
        <p:nvSpPr>
          <p:cNvPr id="12" name="Rectangle 11"/>
          <p:cNvSpPr/>
          <p:nvPr/>
        </p:nvSpPr>
        <p:spPr bwMode="gray">
          <a:xfrm rot="21379692">
            <a:off x="322262" y="211183"/>
            <a:ext cx="1542449" cy="2051702"/>
          </a:xfrm>
          <a:prstGeom prst="rect">
            <a:avLst/>
          </a:prstGeom>
          <a:solidFill>
            <a:schemeClr val="bg1"/>
          </a:solidFill>
          <a:ln w="190500">
            <a:noFill/>
            <a:miter lim="800000"/>
          </a:ln>
          <a:effectLst>
            <a:outerShdw blurRad="635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3"/>
          </p:nvPr>
        </p:nvSpPr>
        <p:spPr bwMode="gray">
          <a:xfrm rot="180000">
            <a:off x="357415" y="280969"/>
            <a:ext cx="1446157" cy="1965874"/>
          </a:xfrm>
          <a:solidFill>
            <a:schemeClr val="bg1">
              <a:lumMod val="95000"/>
            </a:schemeClr>
          </a:solidFill>
          <a:ln w="76200">
            <a:solidFill>
              <a:schemeClr val="bg1"/>
            </a:solidFill>
            <a:miter lim="800000"/>
          </a:ln>
          <a:effectLst>
            <a:outerShdw blurRad="63500" algn="ctr" rotWithShape="0">
              <a:prstClr val="black">
                <a:alpha val="20000"/>
              </a:prstClr>
            </a:outerShdw>
          </a:effectLst>
        </p:spPr>
        <p:txBody>
          <a:bodyPr tIns="182880">
            <a:normAutofit/>
          </a:bodyPr>
          <a:lstStyle>
            <a:lvl1pPr marL="45720" indent="0" algn="ctr">
              <a:buNone/>
              <a:defRPr sz="1600"/>
            </a:lvl1pPr>
          </a:lstStyle>
          <a:p>
            <a:r>
              <a:rPr lang="en-US" smtClean="0"/>
              <a:t>Click icon to add picture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26595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1643064"/>
            <a:ext cx="9144002" cy="2928936"/>
          </a:xfrm>
        </p:spPr>
        <p:txBody>
          <a:bodyPr anchor="b">
            <a:normAutofit/>
          </a:bodyPr>
          <a:lstStyle>
            <a:lvl1pPr algn="ctr">
              <a:lnSpc>
                <a:spcPct val="80000"/>
              </a:lnSpc>
              <a:defRPr sz="6600" b="0" cap="none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4572000"/>
            <a:ext cx="9144000" cy="1066799"/>
          </a:xfrm>
        </p:spPr>
        <p:txBody>
          <a:bodyPr anchor="t">
            <a:normAutofit/>
          </a:bodyPr>
          <a:lstStyle>
            <a:lvl1pPr marL="0" indent="0" algn="ctr">
              <a:spcBef>
                <a:spcPts val="0"/>
              </a:spcBef>
              <a:buNone/>
              <a:defRPr sz="24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3D76A-AFCE-4D96-B917-CBEF96F7D1EB}" type="datetimeFigureOut">
              <a:rPr lang="en-US"/>
              <a:pPr/>
              <a:t>12/1/2014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A965E-3C11-4F28-82DC-E30D63FAC43C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32338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2412" y="1643063"/>
            <a:ext cx="4480560" cy="452913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5854" y="1643063"/>
            <a:ext cx="4480560" cy="452913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3D76A-AFCE-4D96-B917-CBEF96F7D1EB}" type="datetimeFigureOut">
              <a:rPr lang="en-US"/>
              <a:pPr/>
              <a:t>12/1/2014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A965E-3C11-4F28-82DC-E30D63FAC43C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06267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4" y="1624372"/>
            <a:ext cx="4480560" cy="737828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414" y="2438400"/>
            <a:ext cx="4480560" cy="3733799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5854" y="1624372"/>
            <a:ext cx="4480560" cy="737828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5854" y="2438400"/>
            <a:ext cx="4480560" cy="3733799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3D76A-AFCE-4D96-B917-CBEF96F7D1EB}" type="datetimeFigureOut">
              <a:rPr lang="en-US"/>
              <a:pPr/>
              <a:t>12/1/2014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A965E-3C11-4F28-82DC-E30D63FAC43C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24432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3D76A-AFCE-4D96-B917-CBEF96F7D1EB}" type="datetimeFigureOut">
              <a:rPr lang="en-US"/>
              <a:pPr/>
              <a:t>12/1/2014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A965E-3C11-4F28-82DC-E30D63FAC43C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44294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6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gray">
          <a:xfrm>
            <a:off x="684211" y="0"/>
            <a:ext cx="10820402" cy="6858000"/>
          </a:xfrm>
          <a:prstGeom prst="rect">
            <a:avLst/>
          </a:prstGeom>
          <a:solidFill>
            <a:schemeClr val="bg1"/>
          </a:solidFill>
          <a:ln w="152400">
            <a:noFill/>
            <a:miter lim="800000"/>
          </a:ln>
          <a:effectLst>
            <a:outerShdw blurRad="88900" sx="101000" sy="101000" algn="ctr" rotWithShape="0">
              <a:schemeClr val="accent1">
                <a:lumMod val="50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cxnSp>
        <p:nvCxnSpPr>
          <p:cNvPr id="8" name="Straight Connector 7"/>
          <p:cNvCxnSpPr/>
          <p:nvPr/>
        </p:nvCxnSpPr>
        <p:spPr>
          <a:xfrm>
            <a:off x="836612" y="0"/>
            <a:ext cx="0" cy="6858000"/>
          </a:xfrm>
          <a:prstGeom prst="line">
            <a:avLst/>
          </a:prstGeom>
          <a:noFill/>
          <a:ln w="19050">
            <a:solidFill>
              <a:schemeClr val="accent3">
                <a:lumMod val="50000"/>
                <a:alpha val="15000"/>
              </a:schemeClr>
            </a:solidFill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11352212" y="0"/>
            <a:ext cx="0" cy="6858000"/>
          </a:xfrm>
          <a:prstGeom prst="line">
            <a:avLst/>
          </a:prstGeom>
          <a:noFill/>
          <a:ln w="19050">
            <a:solidFill>
              <a:schemeClr val="accent3">
                <a:lumMod val="50000"/>
                <a:alpha val="15000"/>
              </a:schemeClr>
            </a:solidFill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2414" y="319088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4" y="1643063"/>
            <a:ext cx="9144000" cy="452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456612" y="6400801"/>
            <a:ext cx="1167659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A753D76A-AFCE-4D96-B917-CBEF96F7D1EB}" type="datetimeFigureOut">
              <a:rPr lang="en-US"/>
              <a:pPr/>
              <a:t>12/1/2014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07885" y="6400801"/>
            <a:ext cx="6796327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752012" y="6400801"/>
            <a:ext cx="914402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F25A965E-3C11-4F28-82DC-E30D63FAC43C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478398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62" r:id="rId3"/>
    <p:sldLayoutId id="2147483650" r:id="rId4"/>
    <p:sldLayoutId id="214748366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3600" kern="120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tx1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9436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1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74520" indent="-228600" algn="l" defTabSz="914400" rtl="0" eaLnBrk="1" latinLnBrk="0" hangingPunct="1">
        <a:lnSpc>
          <a:spcPct val="90000"/>
        </a:lnSpc>
        <a:spcBef>
          <a:spcPts val="800"/>
        </a:spcBef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194560" indent="-228600" algn="l" defTabSz="914400" rtl="0" eaLnBrk="1" latinLnBrk="0" hangingPunct="1">
        <a:lnSpc>
          <a:spcPct val="90000"/>
        </a:lnSpc>
        <a:spcBef>
          <a:spcPts val="800"/>
        </a:spcBef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14600" indent="-228600" algn="l" defTabSz="914400" rtl="0" eaLnBrk="1" latinLnBrk="0" hangingPunct="1">
        <a:lnSpc>
          <a:spcPct val="90000"/>
        </a:lnSpc>
        <a:spcBef>
          <a:spcPts val="800"/>
        </a:spcBef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834640" indent="-228600" algn="l" defTabSz="914400" rtl="0" eaLnBrk="1" latinLnBrk="0" hangingPunct="1">
        <a:lnSpc>
          <a:spcPct val="90000"/>
        </a:lnSpc>
        <a:spcBef>
          <a:spcPts val="800"/>
        </a:spcBef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39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Basket filled with apples"/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8" name="Picture Placeholder 7" descr="Closeup of cinnamon sticks and apples beside stack of plates and forks on table"/>
          <p:cNvPicPr>
            <a:picLocks noGrp="1" noChangeAspect="1"/>
          </p:cNvPicPr>
          <p:nvPr>
            <p:ph type="pic" sz="quarter" idx="1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9" name="Picture Placeholder 8" descr="Slice of apple pie on plate"/>
          <p:cNvPicPr>
            <a:picLocks noGrp="1" noChangeAspect="1"/>
          </p:cNvPicPr>
          <p:nvPr>
            <p:ph type="pic" sz="quarter" idx="15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Created by Elton Vinh, Joanne Trinh, Gordon Wang, Ethan Huang, </a:t>
            </a:r>
            <a:r>
              <a:rPr lang="en-US" dirty="0" err="1" smtClean="0"/>
              <a:t>Loc</a:t>
            </a:r>
            <a:r>
              <a:rPr lang="en-US" dirty="0" smtClean="0"/>
              <a:t> </a:t>
            </a:r>
            <a:r>
              <a:rPr lang="en-US" dirty="0" err="1" smtClean="0"/>
              <a:t>Giang</a:t>
            </a:r>
            <a:r>
              <a:rPr lang="en-US" dirty="0" smtClean="0"/>
              <a:t>, </a:t>
            </a:r>
            <a:r>
              <a:rPr lang="en-US" dirty="0" err="1" smtClean="0"/>
              <a:t>Shyanaka</a:t>
            </a:r>
            <a:r>
              <a:rPr lang="en-US" dirty="0" smtClean="0"/>
              <a:t> </a:t>
            </a:r>
            <a:r>
              <a:rPr lang="en-US" dirty="0" err="1" smtClean="0"/>
              <a:t>Ramachandra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Nutrition </a:t>
            </a:r>
            <a:r>
              <a:rPr lang="en-US" dirty="0" smtClean="0"/>
              <a:t>Database</a:t>
            </a:r>
            <a:br>
              <a:rPr lang="en-US" dirty="0" smtClean="0"/>
            </a:br>
            <a:r>
              <a:rPr lang="en-US" dirty="0" err="1" smtClean="0"/>
              <a:t>Goel</a:t>
            </a:r>
            <a:r>
              <a:rPr lang="en-US" dirty="0" smtClean="0"/>
              <a:t> big or </a:t>
            </a:r>
            <a:r>
              <a:rPr lang="en-US" dirty="0" err="1"/>
              <a:t>G</a:t>
            </a:r>
            <a:r>
              <a:rPr lang="en-US" dirty="0" err="1" smtClean="0"/>
              <a:t>oel</a:t>
            </a:r>
            <a:r>
              <a:rPr lang="en-US" dirty="0" smtClean="0"/>
              <a:t> home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3818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ctrTitle"/>
          </p:nvPr>
        </p:nvSpPr>
        <p:spPr>
          <a:xfrm>
            <a:off x="1065212" y="304800"/>
            <a:ext cx="9144002" cy="947736"/>
          </a:xfrm>
        </p:spPr>
        <p:txBody>
          <a:bodyPr/>
          <a:lstStyle/>
          <a:p>
            <a:r>
              <a:rPr lang="en-US" dirty="0" smtClean="0"/>
              <a:t>Data </a:t>
            </a:r>
            <a:r>
              <a:rPr lang="en-US" dirty="0" smtClean="0"/>
              <a:t>Structures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941794" y="1559718"/>
            <a:ext cx="3276600" cy="762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085012" y="2590800"/>
            <a:ext cx="1828800" cy="24384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313612" y="2819400"/>
            <a:ext cx="12192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7313612" y="3297132"/>
            <a:ext cx="12192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7318717" y="3806911"/>
            <a:ext cx="12192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7334960" y="4588991"/>
            <a:ext cx="12192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/>
          <p:cNvCxnSpPr/>
          <p:nvPr/>
        </p:nvCxnSpPr>
        <p:spPr>
          <a:xfrm>
            <a:off x="7694612" y="2819400"/>
            <a:ext cx="0" cy="381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7703321" y="3297132"/>
            <a:ext cx="0" cy="381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7720268" y="3806911"/>
            <a:ext cx="0" cy="381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7736744" y="4572000"/>
            <a:ext cx="0" cy="381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9066212" y="4191000"/>
            <a:ext cx="0" cy="381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6856412" y="1239732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FoodProgram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7189999" y="1768678"/>
            <a:ext cx="533400" cy="2918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8246420" y="1778125"/>
            <a:ext cx="533400" cy="2918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9203170" y="1776307"/>
            <a:ext cx="533400" cy="2918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/>
          <p:cNvSpPr txBox="1"/>
          <p:nvPr/>
        </p:nvSpPr>
        <p:spPr>
          <a:xfrm>
            <a:off x="7168933" y="1537867"/>
            <a:ext cx="7238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 smtClean="0"/>
              <a:t>fBST</a:t>
            </a:r>
            <a:endParaRPr lang="en-US" sz="1200" dirty="0"/>
          </a:p>
        </p:txBody>
      </p:sp>
      <p:sp>
        <p:nvSpPr>
          <p:cNvPr id="39" name="TextBox 38"/>
          <p:cNvSpPr txBox="1"/>
          <p:nvPr/>
        </p:nvSpPr>
        <p:spPr>
          <a:xfrm>
            <a:off x="9185641" y="1559718"/>
            <a:ext cx="7238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 smtClean="0"/>
              <a:t>fLL</a:t>
            </a:r>
            <a:endParaRPr lang="en-US" sz="1200" dirty="0"/>
          </a:p>
        </p:txBody>
      </p:sp>
      <p:sp>
        <p:nvSpPr>
          <p:cNvPr id="41" name="TextBox 40"/>
          <p:cNvSpPr txBox="1"/>
          <p:nvPr/>
        </p:nvSpPr>
        <p:spPr>
          <a:xfrm>
            <a:off x="8162110" y="1546764"/>
            <a:ext cx="7238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 smtClean="0"/>
              <a:t>fHT</a:t>
            </a:r>
            <a:endParaRPr lang="en-US" sz="1200" dirty="0"/>
          </a:p>
        </p:txBody>
      </p:sp>
      <p:cxnSp>
        <p:nvCxnSpPr>
          <p:cNvPr id="45" name="Straight Arrow Connector 44"/>
          <p:cNvCxnSpPr>
            <a:endCxn id="6" idx="0"/>
          </p:cNvCxnSpPr>
          <p:nvPr/>
        </p:nvCxnSpPr>
        <p:spPr>
          <a:xfrm flipH="1">
            <a:off x="7999412" y="2068124"/>
            <a:ext cx="381000" cy="5226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7352138" y="3809311"/>
            <a:ext cx="429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  <a:endParaRPr 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7341418" y="3276600"/>
            <a:ext cx="429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7327515" y="2809211"/>
            <a:ext cx="429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7024255" y="2297668"/>
            <a:ext cx="1660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fHT</a:t>
            </a:r>
            <a:endParaRPr lang="en-US" dirty="0"/>
          </a:p>
        </p:txBody>
      </p:sp>
      <p:sp>
        <p:nvSpPr>
          <p:cNvPr id="50" name="TextBox 49"/>
          <p:cNvSpPr txBox="1"/>
          <p:nvPr/>
        </p:nvSpPr>
        <p:spPr>
          <a:xfrm>
            <a:off x="7866582" y="2883756"/>
            <a:ext cx="7238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 smtClean="0">
                <a:solidFill>
                  <a:schemeClr val="bg1"/>
                </a:solidFill>
              </a:rPr>
              <a:t>fLL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7830262" y="3901644"/>
            <a:ext cx="7238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 smtClean="0">
                <a:solidFill>
                  <a:schemeClr val="bg1"/>
                </a:solidFill>
              </a:rPr>
              <a:t>fLL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7842659" y="3362064"/>
            <a:ext cx="7238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 smtClean="0">
                <a:solidFill>
                  <a:schemeClr val="bg1"/>
                </a:solidFill>
              </a:rPr>
              <a:t>fLL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7360213" y="4579723"/>
            <a:ext cx="429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</a:t>
            </a:r>
            <a:endParaRPr lang="en-US" dirty="0"/>
          </a:p>
        </p:txBody>
      </p:sp>
      <p:sp>
        <p:nvSpPr>
          <p:cNvPr id="54" name="TextBox 53"/>
          <p:cNvSpPr txBox="1"/>
          <p:nvPr/>
        </p:nvSpPr>
        <p:spPr>
          <a:xfrm>
            <a:off x="7834852" y="4651802"/>
            <a:ext cx="7238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 smtClean="0">
                <a:solidFill>
                  <a:schemeClr val="bg1"/>
                </a:solidFill>
              </a:rPr>
              <a:t>fLL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7283232" y="5792230"/>
            <a:ext cx="1432357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/>
          <p:cNvSpPr txBox="1"/>
          <p:nvPr/>
        </p:nvSpPr>
        <p:spPr>
          <a:xfrm>
            <a:off x="7168933" y="5413289"/>
            <a:ext cx="1660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fLL</a:t>
            </a:r>
            <a:endParaRPr lang="en-US" dirty="0"/>
          </a:p>
        </p:txBody>
      </p:sp>
      <p:cxnSp>
        <p:nvCxnSpPr>
          <p:cNvPr id="58" name="Straight Arrow Connector 57"/>
          <p:cNvCxnSpPr>
            <a:stCxn id="54" idx="0"/>
          </p:cNvCxnSpPr>
          <p:nvPr/>
        </p:nvCxnSpPr>
        <p:spPr>
          <a:xfrm flipH="1">
            <a:off x="8189912" y="4651802"/>
            <a:ext cx="6889" cy="10660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/>
          <p:cNvSpPr/>
          <p:nvPr/>
        </p:nvSpPr>
        <p:spPr>
          <a:xfrm>
            <a:off x="7465883" y="5887222"/>
            <a:ext cx="270732" cy="1524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/>
          <p:cNvSpPr/>
          <p:nvPr/>
        </p:nvSpPr>
        <p:spPr>
          <a:xfrm>
            <a:off x="7847207" y="5887222"/>
            <a:ext cx="270732" cy="1524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/>
          <p:cNvSpPr/>
          <p:nvPr/>
        </p:nvSpPr>
        <p:spPr>
          <a:xfrm>
            <a:off x="8228531" y="5887222"/>
            <a:ext cx="270732" cy="1524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/>
          <p:cNvSpPr/>
          <p:nvPr/>
        </p:nvSpPr>
        <p:spPr>
          <a:xfrm>
            <a:off x="2167382" y="2504878"/>
            <a:ext cx="1463242" cy="65587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/>
          <p:cNvSpPr/>
          <p:nvPr/>
        </p:nvSpPr>
        <p:spPr>
          <a:xfrm>
            <a:off x="3447664" y="1456670"/>
            <a:ext cx="1463242" cy="65587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/>
          <p:cNvSpPr/>
          <p:nvPr/>
        </p:nvSpPr>
        <p:spPr>
          <a:xfrm>
            <a:off x="4693467" y="2425693"/>
            <a:ext cx="1463242" cy="65587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9" name="Straight Arrow Connector 78"/>
          <p:cNvCxnSpPr>
            <a:stCxn id="76" idx="3"/>
            <a:endCxn id="75" idx="0"/>
          </p:cNvCxnSpPr>
          <p:nvPr/>
        </p:nvCxnSpPr>
        <p:spPr>
          <a:xfrm flipH="1">
            <a:off x="2899003" y="2016496"/>
            <a:ext cx="762948" cy="4883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>
            <a:stCxn id="76" idx="5"/>
            <a:endCxn id="77" idx="0"/>
          </p:cNvCxnSpPr>
          <p:nvPr/>
        </p:nvCxnSpPr>
        <p:spPr>
          <a:xfrm>
            <a:off x="4696619" y="2016496"/>
            <a:ext cx="728469" cy="409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ectangle 82"/>
          <p:cNvSpPr/>
          <p:nvPr/>
        </p:nvSpPr>
        <p:spPr>
          <a:xfrm>
            <a:off x="2355095" y="2743413"/>
            <a:ext cx="286218" cy="20886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2740707" y="2745985"/>
            <a:ext cx="286218" cy="20886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>
            <a:off x="3136598" y="2743413"/>
            <a:ext cx="286218" cy="20886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5615354" y="2674292"/>
            <a:ext cx="286218" cy="20886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/>
          <p:cNvSpPr/>
          <p:nvPr/>
        </p:nvSpPr>
        <p:spPr>
          <a:xfrm>
            <a:off x="5237230" y="2686737"/>
            <a:ext cx="286218" cy="20886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/>
          <p:cNvSpPr/>
          <p:nvPr/>
        </p:nvSpPr>
        <p:spPr>
          <a:xfrm>
            <a:off x="4893794" y="2674893"/>
            <a:ext cx="286218" cy="20886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4456975" y="1733046"/>
            <a:ext cx="286218" cy="20886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4007159" y="1737968"/>
            <a:ext cx="286218" cy="20886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3612046" y="1742449"/>
            <a:ext cx="286218" cy="20886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TextBox 92"/>
          <p:cNvSpPr txBox="1"/>
          <p:nvPr/>
        </p:nvSpPr>
        <p:spPr>
          <a:xfrm>
            <a:off x="3048480" y="2511138"/>
            <a:ext cx="7345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 smtClean="0">
                <a:solidFill>
                  <a:schemeClr val="bg1"/>
                </a:solidFill>
              </a:rPr>
              <a:t>Rptr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2265729" y="2501724"/>
            <a:ext cx="6060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 smtClean="0">
                <a:solidFill>
                  <a:schemeClr val="bg1"/>
                </a:solidFill>
              </a:rPr>
              <a:t>Lptr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5185755" y="2466201"/>
            <a:ext cx="7345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 smtClean="0">
                <a:solidFill>
                  <a:schemeClr val="bg1"/>
                </a:solidFill>
              </a:rPr>
              <a:t>Fptr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4359415" y="1510242"/>
            <a:ext cx="7345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 smtClean="0">
                <a:solidFill>
                  <a:schemeClr val="bg1"/>
                </a:solidFill>
              </a:rPr>
              <a:t>Rptr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5578846" y="2466201"/>
            <a:ext cx="7345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 smtClean="0">
                <a:solidFill>
                  <a:schemeClr val="bg1"/>
                </a:solidFill>
              </a:rPr>
              <a:t>Rptr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2643108" y="2488776"/>
            <a:ext cx="7345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 smtClean="0">
                <a:solidFill>
                  <a:schemeClr val="bg1"/>
                </a:solidFill>
              </a:rPr>
              <a:t>Fptr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3915933" y="1497118"/>
            <a:ext cx="7345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 smtClean="0">
                <a:solidFill>
                  <a:schemeClr val="bg1"/>
                </a:solidFill>
              </a:rPr>
              <a:t>Fptr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3505193" y="1507610"/>
            <a:ext cx="6060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 smtClean="0">
                <a:solidFill>
                  <a:schemeClr val="bg1"/>
                </a:solidFill>
              </a:rPr>
              <a:t>Lptr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4793291" y="2452300"/>
            <a:ext cx="6060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 smtClean="0">
                <a:solidFill>
                  <a:schemeClr val="bg1"/>
                </a:solidFill>
              </a:rPr>
              <a:t>Lptr</a:t>
            </a:r>
            <a:endParaRPr lang="en-US" sz="1200" dirty="0">
              <a:solidFill>
                <a:schemeClr val="bg1"/>
              </a:solidFill>
            </a:endParaRPr>
          </a:p>
        </p:txBody>
      </p:sp>
      <p:cxnSp>
        <p:nvCxnSpPr>
          <p:cNvPr id="108" name="Straight Arrow Connector 107"/>
          <p:cNvCxnSpPr>
            <a:endCxn id="96" idx="0"/>
          </p:cNvCxnSpPr>
          <p:nvPr/>
        </p:nvCxnSpPr>
        <p:spPr>
          <a:xfrm flipH="1" flipV="1">
            <a:off x="4726687" y="1510242"/>
            <a:ext cx="2793344" cy="5708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/>
          <p:cNvSpPr txBox="1"/>
          <p:nvPr/>
        </p:nvSpPr>
        <p:spPr>
          <a:xfrm>
            <a:off x="3136598" y="1211618"/>
            <a:ext cx="7238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 smtClean="0"/>
              <a:t>fBST</a:t>
            </a:r>
            <a:endParaRPr lang="en-US" sz="1200" dirty="0"/>
          </a:p>
        </p:txBody>
      </p:sp>
      <p:cxnSp>
        <p:nvCxnSpPr>
          <p:cNvPr id="115" name="Curved Connector 114"/>
          <p:cNvCxnSpPr/>
          <p:nvPr/>
        </p:nvCxnSpPr>
        <p:spPr>
          <a:xfrm rot="5400000">
            <a:off x="7282688" y="3529652"/>
            <a:ext cx="3870183" cy="1020981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3182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Binary Search Tree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6185854" y="1676400"/>
            <a:ext cx="4480560" cy="4529137"/>
          </a:xfrm>
        </p:spPr>
        <p:txBody>
          <a:bodyPr/>
          <a:lstStyle/>
          <a:p>
            <a:r>
              <a:rPr lang="en-US" dirty="0" smtClean="0"/>
              <a:t>Search </a:t>
            </a:r>
            <a:r>
              <a:rPr lang="en-US" dirty="0" smtClean="0"/>
              <a:t>filters</a:t>
            </a:r>
          </a:p>
          <a:p>
            <a:r>
              <a:rPr lang="en-US" dirty="0" smtClean="0"/>
              <a:t>Print Ascending order</a:t>
            </a:r>
            <a:endParaRPr lang="en-US" dirty="0" smtClean="0"/>
          </a:p>
          <a:p>
            <a:r>
              <a:rPr lang="en-US" dirty="0" smtClean="0"/>
              <a:t>Indented </a:t>
            </a:r>
            <a:r>
              <a:rPr lang="en-US" dirty="0" smtClean="0"/>
              <a:t>Print</a:t>
            </a:r>
          </a:p>
          <a:p>
            <a:pPr lvl="1"/>
            <a:r>
              <a:rPr lang="en-US" dirty="0" smtClean="0"/>
              <a:t>Visual way to show the levels of the binary search tree</a:t>
            </a:r>
            <a:r>
              <a:rPr lang="en-US" dirty="0" smtClean="0"/>
              <a:t>.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  <p:pic>
        <p:nvPicPr>
          <p:cNvPr id="7169" name="Picture 1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93812" y="2209800"/>
            <a:ext cx="4479925" cy="29513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37328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23212" y="685800"/>
            <a:ext cx="3276600" cy="5486401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Takes the key and does a for loop the length of the key.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This hash function performs an exclusive OR binary function on the previously index calculated index and the </a:t>
            </a:r>
            <a:r>
              <a:rPr lang="en-US" sz="2000" dirty="0" err="1" smtClean="0"/>
              <a:t>Ascii</a:t>
            </a:r>
            <a:r>
              <a:rPr lang="en-US" sz="2000" dirty="0" smtClean="0"/>
              <a:t> code of the current letter (if using string) or number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The while loop insures that the corresponding index of the item does not exceed the max value of the table.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7" name="Title 3"/>
          <p:cNvSpPr txBox="1">
            <a:spLocks/>
          </p:cNvSpPr>
          <p:nvPr/>
        </p:nvSpPr>
        <p:spPr>
          <a:xfrm>
            <a:off x="1674812" y="364333"/>
            <a:ext cx="4114798" cy="6715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6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Hash Function code</a:t>
            </a:r>
            <a:endParaRPr lang="en-US" dirty="0"/>
          </a:p>
        </p:txBody>
      </p: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89012" y="1447800"/>
            <a:ext cx="5678905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1370012" y="4688413"/>
            <a:ext cx="4114800" cy="11387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hashingFunction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(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key:KeyType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):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int</a:t>
            </a:r>
            <a:endParaRPr kumimoji="0" lang="en-US" altLang="en-US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 Unicode MS" panose="020B0604020202020204" pitchFamily="34" charset="-128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i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 = index position for ( index position &lt; length of key;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i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++)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‌	Index = prime number * index ^ key[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i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]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while( index &gt;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sizeOfTable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 - 1)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	index = index mod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sizeFfTable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return index 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3041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Sorted Linked 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Sorted Linked List is our method for collision resolution</a:t>
            </a:r>
          </a:p>
          <a:p>
            <a:r>
              <a:rPr lang="en-US" dirty="0" smtClean="0"/>
              <a:t>We create an array of sorted lists.  The hash function determines the index of the array.</a:t>
            </a:r>
          </a:p>
          <a:p>
            <a:r>
              <a:rPr lang="en-US" dirty="0" smtClean="0"/>
              <a:t>If the index is not used, we create a new linked list in the array.  If the index is used, we add an additional node to the linked list.</a:t>
            </a:r>
            <a:endParaRPr lang="en-US" dirty="0"/>
          </a:p>
        </p:txBody>
      </p:sp>
      <p:pic>
        <p:nvPicPr>
          <p:cNvPr id="5" name="Picture Placeholder 4" descr="Basket filled with apples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/>
      </p:pic>
    </p:spTree>
    <p:extLst>
      <p:ext uri="{BB962C8B-B14F-4D97-AF65-F5344CB8AC3E}">
        <p14:creationId xmlns:p14="http://schemas.microsoft.com/office/powerpoint/2010/main" val="2621346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Design Efficiencies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54601" y="1447800"/>
            <a:ext cx="9416611" cy="5105400"/>
          </a:xfrm>
        </p:spPr>
        <p:txBody>
          <a:bodyPr/>
          <a:lstStyle/>
          <a:p>
            <a:pPr>
              <a:buFontTx/>
              <a:buChar char="-"/>
            </a:pPr>
            <a:r>
              <a:rPr lang="en-US" dirty="0" smtClean="0"/>
              <a:t>Separated menu from main and enabled </a:t>
            </a:r>
            <a:r>
              <a:rPr lang="en-US" dirty="0" err="1" smtClean="0"/>
              <a:t>FoodProgram</a:t>
            </a:r>
            <a:r>
              <a:rPr lang="en-US" dirty="0" smtClean="0"/>
              <a:t> as ADT</a:t>
            </a:r>
          </a:p>
          <a:p>
            <a:pPr>
              <a:buFontTx/>
              <a:buChar char="-"/>
            </a:pPr>
            <a:r>
              <a:rPr lang="en-US" dirty="0" smtClean="0"/>
              <a:t>Collision Resolution is a sorted linked list.</a:t>
            </a:r>
          </a:p>
          <a:p>
            <a:pPr>
              <a:buFontTx/>
              <a:buChar char="-"/>
            </a:pPr>
            <a:r>
              <a:rPr lang="en-US" dirty="0" smtClean="0"/>
              <a:t>We use </a:t>
            </a:r>
            <a:r>
              <a:rPr lang="en-US" dirty="0" err="1" smtClean="0"/>
              <a:t>HashTable</a:t>
            </a:r>
            <a:r>
              <a:rPr lang="en-US" dirty="0" smtClean="0"/>
              <a:t> for searching for specific objects</a:t>
            </a:r>
          </a:p>
          <a:p>
            <a:pPr>
              <a:buFontTx/>
              <a:buChar char="-"/>
            </a:pPr>
            <a:r>
              <a:rPr lang="en-US" dirty="0" smtClean="0"/>
              <a:t>We used one BST that rearranges based on key attribute instead of building several BSTs</a:t>
            </a:r>
          </a:p>
          <a:p>
            <a:pPr>
              <a:buFontTx/>
              <a:buChar char="-"/>
            </a:pPr>
            <a:endParaRPr lang="en-US" dirty="0" smtClean="0"/>
          </a:p>
          <a:p>
            <a:pPr>
              <a:buFontTx/>
              <a:buChar char="-"/>
            </a:pPr>
            <a:endParaRPr lang="en-US" dirty="0" smtClean="0"/>
          </a:p>
          <a:p>
            <a:pPr>
              <a:buFontTx/>
              <a:buChar char="-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99273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23212" y="-1676400"/>
            <a:ext cx="3124201" cy="2776537"/>
          </a:xfrm>
        </p:spPr>
        <p:txBody>
          <a:bodyPr/>
          <a:lstStyle/>
          <a:p>
            <a:r>
              <a:rPr lang="en-US" dirty="0" smtClean="0"/>
              <a:t>Project Application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23212" y="1066800"/>
            <a:ext cx="3124201" cy="4953000"/>
          </a:xfrm>
        </p:spPr>
        <p:txBody>
          <a:bodyPr>
            <a:normAutofit/>
          </a:bodyPr>
          <a:lstStyle/>
          <a:p>
            <a:pPr marL="33147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endParaRPr lang="en-US" sz="2300" dirty="0" smtClean="0"/>
          </a:p>
          <a:p>
            <a:pPr marL="33147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endParaRPr lang="en-US" sz="2300" dirty="0" smtClean="0"/>
          </a:p>
          <a:p>
            <a:pPr marL="33147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endParaRPr lang="en-US" sz="2300" dirty="0" smtClean="0"/>
          </a:p>
          <a:p>
            <a:pPr marL="33147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300" dirty="0" smtClean="0"/>
              <a:t>This project is a database of food and its nutritional information.</a:t>
            </a:r>
          </a:p>
          <a:p>
            <a:pPr marL="331470" lvl="1" indent="-285750">
              <a:spcBef>
                <a:spcPts val="1200"/>
              </a:spcBef>
            </a:pPr>
            <a:endParaRPr lang="en-US" sz="2300" dirty="0" smtClean="0"/>
          </a:p>
        </p:txBody>
      </p:sp>
      <p:pic>
        <p:nvPicPr>
          <p:cNvPr id="9" name="Picture 2" descr="http://laserinkjetlabels.com/images/food_labels.gif"/>
          <p:cNvPicPr>
            <a:picLocks noChangeAspect="1" noChangeArrowheads="1"/>
          </p:cNvPicPr>
          <p:nvPr/>
        </p:nvPicPr>
        <p:blipFill>
          <a:blip r:embed="rId2" cstate="print"/>
          <a:srcRect t="11406" b="11406"/>
          <a:stretch>
            <a:fillRect/>
          </a:stretch>
        </p:blipFill>
        <p:spPr bwMode="auto">
          <a:xfrm>
            <a:off x="1674812" y="838200"/>
            <a:ext cx="3814088" cy="48768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97384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Overview</a:t>
            </a:r>
            <a:r>
              <a:rPr lang="fr-FR" dirty="0" smtClean="0"/>
              <a:t> and </a:t>
            </a:r>
            <a:r>
              <a:rPr lang="fr-FR" dirty="0" err="1" smtClean="0"/>
              <a:t>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</a:t>
            </a:r>
            <a:r>
              <a:rPr lang="en-US" dirty="0" smtClean="0"/>
              <a:t>ood nutrition</a:t>
            </a:r>
          </a:p>
          <a:p>
            <a:r>
              <a:rPr lang="en-US" dirty="0" smtClean="0"/>
              <a:t>Database</a:t>
            </a:r>
          </a:p>
          <a:p>
            <a:pPr lvl="1"/>
            <a:r>
              <a:rPr lang="en-US" dirty="0" smtClean="0"/>
              <a:t>Insert</a:t>
            </a:r>
          </a:p>
          <a:p>
            <a:pPr lvl="1"/>
            <a:r>
              <a:rPr lang="en-US" dirty="0" smtClean="0"/>
              <a:t>Remove</a:t>
            </a:r>
          </a:p>
          <a:p>
            <a:pPr lvl="1"/>
            <a:r>
              <a:rPr lang="en-US" dirty="0" smtClean="0"/>
              <a:t>Search</a:t>
            </a:r>
          </a:p>
          <a:p>
            <a:pPr lvl="1"/>
            <a:r>
              <a:rPr lang="en-US" dirty="0" smtClean="0"/>
              <a:t>calculate</a:t>
            </a:r>
          </a:p>
          <a:p>
            <a:r>
              <a:rPr lang="en-US" dirty="0" err="1" smtClean="0"/>
              <a:t>HashTable</a:t>
            </a:r>
            <a:endParaRPr lang="en-US" dirty="0" smtClean="0"/>
          </a:p>
          <a:p>
            <a:r>
              <a:rPr lang="en-US" dirty="0" smtClean="0"/>
              <a:t>BST</a:t>
            </a:r>
          </a:p>
          <a:p>
            <a:r>
              <a:rPr lang="en-US" dirty="0" smtClean="0"/>
              <a:t>Sorted Linked List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973624" y="1981200"/>
            <a:ext cx="5226187" cy="3810000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4646612" y="1643063"/>
            <a:ext cx="0" cy="44958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6252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23212" y="-1676400"/>
            <a:ext cx="3124201" cy="2776537"/>
          </a:xfrm>
        </p:spPr>
        <p:txBody>
          <a:bodyPr/>
          <a:lstStyle/>
          <a:p>
            <a:r>
              <a:rPr lang="en-US" dirty="0" smtClean="0"/>
              <a:t>Menu Options</a:t>
            </a:r>
            <a:endParaRPr lang="en-US" dirty="0"/>
          </a:p>
        </p:txBody>
      </p:sp>
      <p:pic>
        <p:nvPicPr>
          <p:cNvPr id="5" name="Picture Placeholder 4" descr="Slice of apple pie on plate"/>
          <p:cNvPicPr>
            <a:picLocks noGrp="1" noChangeAspect="1"/>
          </p:cNvPicPr>
          <p:nvPr>
            <p:ph type="pic"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/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23212" y="1066800"/>
            <a:ext cx="3124201" cy="4953000"/>
          </a:xfrm>
        </p:spPr>
        <p:txBody>
          <a:bodyPr>
            <a:normAutofit/>
          </a:bodyPr>
          <a:lstStyle/>
          <a:p>
            <a:pPr marL="1245870" lvl="3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endParaRPr lang="en-US" sz="1100" dirty="0" smtClean="0"/>
          </a:p>
          <a:p>
            <a:pPr marL="788670" lvl="2" indent="-285750">
              <a:spcBef>
                <a:spcPts val="1200"/>
              </a:spcBef>
              <a:buFont typeface="+mj-lt"/>
              <a:buAutoNum type="arabicPeriod"/>
            </a:pPr>
            <a:r>
              <a:rPr lang="en-US" sz="1200" dirty="0" smtClean="0"/>
              <a:t>Add new food data</a:t>
            </a:r>
          </a:p>
          <a:p>
            <a:pPr marL="788670" lvl="2" indent="-285750">
              <a:spcBef>
                <a:spcPts val="1200"/>
              </a:spcBef>
              <a:buFont typeface="+mj-lt"/>
              <a:buAutoNum type="arabicPeriod"/>
            </a:pPr>
            <a:r>
              <a:rPr lang="en-US" sz="1200" dirty="0" smtClean="0"/>
              <a:t>Delete food data</a:t>
            </a:r>
          </a:p>
          <a:p>
            <a:pPr marL="788670" lvl="2" indent="-285750">
              <a:spcBef>
                <a:spcPts val="1200"/>
              </a:spcBef>
              <a:buFont typeface="+mj-lt"/>
              <a:buAutoNum type="arabicPeriod"/>
            </a:pPr>
            <a:r>
              <a:rPr lang="en-US" sz="1200" dirty="0" smtClean="0"/>
              <a:t>Look up food data</a:t>
            </a:r>
          </a:p>
          <a:p>
            <a:pPr marL="788670" lvl="2" indent="-285750">
              <a:spcBef>
                <a:spcPts val="1200"/>
              </a:spcBef>
              <a:buFont typeface="+mj-lt"/>
              <a:buAutoNum type="arabicPeriod"/>
            </a:pPr>
            <a:r>
              <a:rPr lang="en-US" sz="1200" dirty="0" smtClean="0"/>
              <a:t>List food data in hash table sequence</a:t>
            </a:r>
          </a:p>
          <a:p>
            <a:pPr marL="788670" lvl="2" indent="-285750">
              <a:spcBef>
                <a:spcPts val="1200"/>
              </a:spcBef>
              <a:buFont typeface="+mj-lt"/>
              <a:buAutoNum type="arabicPeriod"/>
            </a:pPr>
            <a:r>
              <a:rPr lang="en-US" sz="1200" dirty="0" smtClean="0"/>
              <a:t>List food data sorted by name</a:t>
            </a:r>
          </a:p>
          <a:p>
            <a:pPr marL="788670" lvl="2" indent="-285750">
              <a:spcBef>
                <a:spcPts val="1200"/>
              </a:spcBef>
              <a:buFont typeface="+mj-lt"/>
              <a:buAutoNum type="arabicPeriod"/>
            </a:pPr>
            <a:r>
              <a:rPr lang="en-US" sz="1200" dirty="0" smtClean="0"/>
              <a:t>Print Indented tree</a:t>
            </a:r>
          </a:p>
          <a:p>
            <a:pPr marL="788670" lvl="2" indent="-285750">
              <a:spcBef>
                <a:spcPts val="1200"/>
              </a:spcBef>
              <a:buFont typeface="+mj-lt"/>
              <a:buAutoNum type="arabicPeriod"/>
            </a:pPr>
            <a:r>
              <a:rPr lang="en-US" sz="1200" dirty="0" smtClean="0"/>
              <a:t>Print efficiency data of hash table</a:t>
            </a:r>
          </a:p>
          <a:p>
            <a:pPr marL="788670" lvl="2" indent="-285750">
              <a:spcBef>
                <a:spcPts val="1200"/>
              </a:spcBef>
              <a:buFont typeface="+mj-lt"/>
              <a:buAutoNum type="arabicPeriod"/>
            </a:pPr>
            <a:r>
              <a:rPr lang="en-US" sz="1200" dirty="0" smtClean="0"/>
              <a:t>Food calculator</a:t>
            </a:r>
          </a:p>
          <a:p>
            <a:pPr marL="788670" lvl="2" indent="-285750">
              <a:spcBef>
                <a:spcPts val="1200"/>
              </a:spcBef>
              <a:buFont typeface="+mj-lt"/>
              <a:buAutoNum type="arabicPeriod"/>
            </a:pPr>
            <a:r>
              <a:rPr lang="en-US" sz="1200" dirty="0" smtClean="0"/>
              <a:t>Quit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497384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36612" y="304800"/>
            <a:ext cx="10032375" cy="5867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567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35" t="21473" r="4295" b="29448"/>
          <a:stretch/>
        </p:blipFill>
        <p:spPr>
          <a:xfrm>
            <a:off x="2894012" y="381000"/>
            <a:ext cx="7004929" cy="307065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29" t="10077" r="14853" b="41473"/>
          <a:stretch/>
        </p:blipFill>
        <p:spPr>
          <a:xfrm>
            <a:off x="3122612" y="3426940"/>
            <a:ext cx="6291074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327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67" t="14444" r="63555" b="46667"/>
          <a:stretch/>
        </p:blipFill>
        <p:spPr>
          <a:xfrm>
            <a:off x="1186889" y="1272988"/>
            <a:ext cx="1524000" cy="2667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556" t="13333" r="16222" b="40000"/>
          <a:stretch/>
        </p:blipFill>
        <p:spPr>
          <a:xfrm>
            <a:off x="2802450" y="1066800"/>
            <a:ext cx="1905000" cy="3200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222" t="54444" r="42000" b="16667"/>
          <a:stretch/>
        </p:blipFill>
        <p:spPr>
          <a:xfrm>
            <a:off x="4707450" y="1187824"/>
            <a:ext cx="1524000" cy="1981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67" t="21112" r="56222" b="36666"/>
          <a:stretch/>
        </p:blipFill>
        <p:spPr>
          <a:xfrm>
            <a:off x="6058249" y="1187824"/>
            <a:ext cx="2667000" cy="28956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666" t="15556" r="6444" b="31111"/>
          <a:stretch/>
        </p:blipFill>
        <p:spPr>
          <a:xfrm>
            <a:off x="8456612" y="1268506"/>
            <a:ext cx="2819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650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23212" y="-1676400"/>
            <a:ext cx="3124201" cy="2776537"/>
          </a:xfrm>
        </p:spPr>
        <p:txBody>
          <a:bodyPr/>
          <a:lstStyle/>
          <a:p>
            <a:r>
              <a:rPr lang="en-US" dirty="0" smtClean="0"/>
              <a:t>Data Record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23212" y="1066800"/>
            <a:ext cx="3124201" cy="4953000"/>
          </a:xfrm>
        </p:spPr>
        <p:txBody>
          <a:bodyPr>
            <a:normAutofit/>
          </a:bodyPr>
          <a:lstStyle/>
          <a:p>
            <a:pPr marL="45720"/>
            <a:r>
              <a:rPr lang="en-US" dirty="0" smtClean="0"/>
              <a:t>Attributes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Name = Tomato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Calories = 15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Total Fat(mg) = 181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Cholesterol(g) = 0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Sodium(mg) = 18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Protein(mg) = 879</a:t>
            </a:r>
          </a:p>
          <a:p>
            <a:pPr marL="45720" lvl="1">
              <a:spcBef>
                <a:spcPts val="1200"/>
              </a:spcBef>
            </a:pPr>
            <a:endParaRPr lang="en-US" dirty="0" smtClean="0"/>
          </a:p>
          <a:p>
            <a:pPr marL="45720" lvl="1">
              <a:spcBef>
                <a:spcPts val="1200"/>
              </a:spcBef>
            </a:pPr>
            <a:r>
              <a:rPr lang="en-US" sz="1600" dirty="0" smtClean="0"/>
              <a:t>Functions</a:t>
            </a:r>
          </a:p>
          <a:p>
            <a:pPr marL="788670" lvl="2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/>
              <a:t>c</a:t>
            </a:r>
            <a:r>
              <a:rPr lang="en-US" sz="1200" dirty="0" smtClean="0"/>
              <a:t>onstructors and destructors</a:t>
            </a:r>
          </a:p>
          <a:p>
            <a:pPr marL="788670" lvl="2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 smtClean="0"/>
              <a:t>getters and setters</a:t>
            </a:r>
          </a:p>
          <a:p>
            <a:pPr marL="788670" lvl="2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/>
              <a:t>o</a:t>
            </a:r>
            <a:r>
              <a:rPr lang="en-US" sz="1200" dirty="0" smtClean="0"/>
              <a:t>verloaded operators</a:t>
            </a:r>
          </a:p>
          <a:p>
            <a:pPr marL="1245870" lvl="3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endParaRPr lang="en-US" sz="1100" dirty="0" smtClean="0"/>
          </a:p>
          <a:p>
            <a:pPr marL="788670" lvl="2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endParaRPr lang="en-US" sz="1200" dirty="0"/>
          </a:p>
        </p:txBody>
      </p:sp>
      <p:pic>
        <p:nvPicPr>
          <p:cNvPr id="7" name="Picture Placeholder 4" descr="Slice of apple pie on plate"/>
          <p:cNvPicPr>
            <a:picLocks noGrp="1" noChangeAspect="1"/>
          </p:cNvPicPr>
          <p:nvPr>
            <p:ph type="pic"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1"/>
          <a:stretch/>
        </p:blipFill>
        <p:spPr/>
      </p:pic>
      <p:pic>
        <p:nvPicPr>
          <p:cNvPr id="2052" name="Picture 4" descr="http://tpzoo.files.wordpress.com/2013/07/heirloom-tomatoes-istoc39e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612" y="686858"/>
            <a:ext cx="5791200" cy="5408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3690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IO</a:t>
            </a:r>
            <a:endParaRPr lang="en-US" dirty="0"/>
          </a:p>
        </p:txBody>
      </p:sp>
      <p:graphicFrame>
        <p:nvGraphicFramePr>
          <p:cNvPr id="9" name="Content Placeholder 8" descr="Sample table with 3 columns, 4 rows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324982243"/>
              </p:ext>
            </p:extLst>
          </p:nvPr>
        </p:nvGraphicFramePr>
        <p:xfrm>
          <a:off x="2055812" y="1905000"/>
          <a:ext cx="8382000" cy="3581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7000"/>
                <a:gridCol w="1397000"/>
                <a:gridCol w="1397000"/>
                <a:gridCol w="1397000"/>
                <a:gridCol w="1397000"/>
                <a:gridCol w="1397000"/>
              </a:tblGrid>
              <a:tr h="933450">
                <a:tc>
                  <a:txBody>
                    <a:bodyPr/>
                    <a:lstStyle/>
                    <a:p>
                      <a:r>
                        <a:rPr lang="en-US" dirty="0" smtClean="0"/>
                        <a:t>Name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Calories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Total Fat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Cholesterol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Sodium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Protein</a:t>
                      </a:r>
                      <a:endParaRPr lang="en-US" dirty="0"/>
                    </a:p>
                  </a:txBody>
                  <a:tcPr anchor="ctr"/>
                </a:tc>
              </a:tr>
              <a:tr h="933450">
                <a:tc>
                  <a:txBody>
                    <a:bodyPr/>
                    <a:lstStyle/>
                    <a:p>
                      <a:r>
                        <a:rPr lang="en-US" dirty="0" smtClean="0"/>
                        <a:t>Tomato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6.2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1.1</a:t>
                      </a:r>
                      <a:endParaRPr lang="en-US" dirty="0"/>
                    </a:p>
                  </a:txBody>
                  <a:tcPr anchor="ctr"/>
                </a:tc>
              </a:tr>
              <a:tr h="933450">
                <a:tc>
                  <a:txBody>
                    <a:bodyPr/>
                    <a:lstStyle/>
                    <a:p>
                      <a:r>
                        <a:rPr lang="en-US" dirty="0" smtClean="0"/>
                        <a:t>Whole Milk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148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7.9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24.4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104.9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7.7</a:t>
                      </a:r>
                      <a:endParaRPr lang="en-US" dirty="0"/>
                    </a:p>
                  </a:txBody>
                  <a:tcPr anchor="ctr"/>
                </a:tc>
              </a:tr>
              <a:tr h="781050">
                <a:tc>
                  <a:txBody>
                    <a:bodyPr/>
                    <a:lstStyle/>
                    <a:p>
                      <a:r>
                        <a:rPr lang="en-US" dirty="0" smtClean="0"/>
                        <a:t>White Bread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79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147.3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2.7</a:t>
                      </a:r>
                      <a:endParaRPr lang="en-US" dirty="0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53637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Food Gourmet 16x9">
  <a:themeElements>
    <a:clrScheme name="FoodGourmet">
      <a:dk1>
        <a:srgbClr val="4D0511"/>
      </a:dk1>
      <a:lt1>
        <a:sysClr val="window" lastClr="FFFFFF"/>
      </a:lt1>
      <a:dk2>
        <a:srgbClr val="000000"/>
      </a:dk2>
      <a:lt2>
        <a:srgbClr val="DDDDDD"/>
      </a:lt2>
      <a:accent1>
        <a:srgbClr val="CA2A1E"/>
      </a:accent1>
      <a:accent2>
        <a:srgbClr val="EE6612"/>
      </a:accent2>
      <a:accent3>
        <a:srgbClr val="EBA61D"/>
      </a:accent3>
      <a:accent4>
        <a:srgbClr val="70A22E"/>
      </a:accent4>
      <a:accent5>
        <a:srgbClr val="359986"/>
      </a:accent5>
      <a:accent6>
        <a:srgbClr val="8159A4"/>
      </a:accent6>
      <a:hlink>
        <a:srgbClr val="3777BD"/>
      </a:hlink>
      <a:folHlink>
        <a:srgbClr val="B2B2B2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FoodGourmet">
      <a:dk1>
        <a:srgbClr val="4D0511"/>
      </a:dk1>
      <a:lt1>
        <a:sysClr val="window" lastClr="FFFFFF"/>
      </a:lt1>
      <a:dk2>
        <a:srgbClr val="000000"/>
      </a:dk2>
      <a:lt2>
        <a:srgbClr val="DDDDDD"/>
      </a:lt2>
      <a:accent1>
        <a:srgbClr val="CA2A1E"/>
      </a:accent1>
      <a:accent2>
        <a:srgbClr val="EE6612"/>
      </a:accent2>
      <a:accent3>
        <a:srgbClr val="EBA61D"/>
      </a:accent3>
      <a:accent4>
        <a:srgbClr val="70A22E"/>
      </a:accent4>
      <a:accent5>
        <a:srgbClr val="359986"/>
      </a:accent5>
      <a:accent6>
        <a:srgbClr val="8159A4"/>
      </a:accent6>
      <a:hlink>
        <a:srgbClr val="3777BD"/>
      </a:hlink>
      <a:folHlink>
        <a:srgbClr val="B2B2B2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FoodGourmet">
      <a:dk1>
        <a:srgbClr val="4D0511"/>
      </a:dk1>
      <a:lt1>
        <a:sysClr val="window" lastClr="FFFFFF"/>
      </a:lt1>
      <a:dk2>
        <a:srgbClr val="000000"/>
      </a:dk2>
      <a:lt2>
        <a:srgbClr val="DDDDDD"/>
      </a:lt2>
      <a:accent1>
        <a:srgbClr val="CA2A1E"/>
      </a:accent1>
      <a:accent2>
        <a:srgbClr val="EE6612"/>
      </a:accent2>
      <a:accent3>
        <a:srgbClr val="EBA61D"/>
      </a:accent3>
      <a:accent4>
        <a:srgbClr val="70A22E"/>
      </a:accent4>
      <a:accent5>
        <a:srgbClr val="359986"/>
      </a:accent5>
      <a:accent6>
        <a:srgbClr val="8159A4"/>
      </a:accent6>
      <a:hlink>
        <a:srgbClr val="3777BD"/>
      </a:hlink>
      <a:folHlink>
        <a:srgbClr val="B2B2B2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D027EF60-452A-468E-A07F-0A227C2E3B3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Food - preparation to presentation (widescreen)</Template>
  <TotalTime>0</TotalTime>
  <Words>395</Words>
  <Application>Microsoft Office PowerPoint</Application>
  <PresentationFormat>Custom</PresentationFormat>
  <Paragraphs>117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 Unicode MS</vt:lpstr>
      <vt:lpstr>Arial</vt:lpstr>
      <vt:lpstr>Cambria</vt:lpstr>
      <vt:lpstr>Food Gourmet 16x9</vt:lpstr>
      <vt:lpstr>Nutrition Database Goel big or Goel home</vt:lpstr>
      <vt:lpstr>Project Application</vt:lpstr>
      <vt:lpstr>Overview and Features</vt:lpstr>
      <vt:lpstr>Menu Options</vt:lpstr>
      <vt:lpstr>PowerPoint Presentation</vt:lpstr>
      <vt:lpstr>PowerPoint Presentation</vt:lpstr>
      <vt:lpstr>PowerPoint Presentation</vt:lpstr>
      <vt:lpstr>Data Record</vt:lpstr>
      <vt:lpstr>File IO</vt:lpstr>
      <vt:lpstr>Data Structures</vt:lpstr>
      <vt:lpstr>Binary Search Tree</vt:lpstr>
      <vt:lpstr>PowerPoint Presentation</vt:lpstr>
      <vt:lpstr>Sorted Linked List</vt:lpstr>
      <vt:lpstr>Key Design Efficiencies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2014-12-01T01:47:21Z</dcterms:created>
  <dcterms:modified xsi:type="dcterms:W3CDTF">2014-12-01T21:22:53Z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TC029010239991</vt:lpwstr>
  </property>
</Properties>
</file>